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2" r:id="rId4"/>
    <p:sldId id="292" r:id="rId5"/>
    <p:sldId id="293" r:id="rId6"/>
    <p:sldId id="289" r:id="rId7"/>
    <p:sldId id="288" r:id="rId8"/>
    <p:sldId id="294" r:id="rId9"/>
    <p:sldId id="265" r:id="rId10"/>
    <p:sldId id="266" r:id="rId11"/>
    <p:sldId id="268" r:id="rId12"/>
    <p:sldId id="282" r:id="rId13"/>
    <p:sldId id="281" r:id="rId14"/>
    <p:sldId id="264" r:id="rId15"/>
    <p:sldId id="295" r:id="rId16"/>
    <p:sldId id="270" r:id="rId17"/>
    <p:sldId id="284" r:id="rId18"/>
    <p:sldId id="271" r:id="rId19"/>
    <p:sldId id="296" r:id="rId20"/>
  </p:sldIdLst>
  <p:sldSz cx="9144000" cy="5143500" type="screen16x9"/>
  <p:notesSz cx="6858000" cy="9144000"/>
  <p:defaultTextStyle>
    <a:defPPr>
      <a:defRPr lang="en-GB"/>
    </a:defPPr>
    <a:lvl1pPr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84867" autoAdjust="0"/>
  </p:normalViewPr>
  <p:slideViewPr>
    <p:cSldViewPr snapToObjects="1">
      <p:cViewPr varScale="1">
        <p:scale>
          <a:sx n="124" d="100"/>
          <a:sy n="124" d="100"/>
        </p:scale>
        <p:origin x="1356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9" d="100"/>
          <a:sy n="89" d="100"/>
        </p:scale>
        <p:origin x="-3846" y="-12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E22ED-0947-4D5B-82B1-042F63987FF6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87C13-E11C-49EF-B544-72B250835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117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F3E4AAC8-3E84-44DC-A094-ED7D0D7010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4238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Cover Slide.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003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that the two main forces are the buoyancy force and the force of the person pushing down (gravity on the ball is also present as a force if they pick it up).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971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that on a boat, two main forces act on the hull.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600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buoyancy force opposes the weight/gravitational force.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205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buoyancy force is equal to the weight of the displaced 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57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that engineers use this principle to ensure ships float when designing them. Example: The Royal Navy’s Type 31 frigate, currently being built in Fife, Scotland.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404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slide for the cardboard boat challenge.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855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the challenge and show the weights.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004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Explain to students that they can make a boat by folding the cardboard. If you have premade examples, show them.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654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the cardboard boat challenge again, then start!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29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Exit slide.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494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what STEM is and why you are presenting to the students today.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04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template slide for you and your colleagues to introduce yourselves and briefly discuss what you do in STEM. Duplicate as necessary. Replace with your own pictures.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948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the main topics that this lesson will cover.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006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slide for density.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378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Bring along some objects to test whether they will float or sink. Ask the students to predict the outcome before placing objects in the water.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140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objects have different densities.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Objects are made up of molecules, and denser objects have more tightly packed molecules.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an object has a higher density than water, it will sink.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692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slide for buoyancy.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970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the students what the two main forces acting on the ball are.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4AAC8-3E84-44DC-A094-ED7D0D701028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373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2914650"/>
            <a:ext cx="6400800" cy="1314450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GB" noProof="0"/>
              <a:t>Presenter</a:t>
            </a:r>
          </a:p>
          <a:p>
            <a:pPr lvl="0"/>
            <a:r>
              <a:rPr lang="en-GB" noProof="0"/>
              <a:t>Date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Survivability Consulting Limited 2024</a:t>
            </a:r>
          </a:p>
        </p:txBody>
      </p:sp>
    </p:spTree>
    <p:extLst>
      <p:ext uri="{BB962C8B-B14F-4D97-AF65-F5344CB8AC3E}">
        <p14:creationId xmlns:p14="http://schemas.microsoft.com/office/powerpoint/2010/main" val="78195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Survivability Consulting Limited 2024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F9E9A-5475-4D44-8922-C3CA47DFB8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44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8704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704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 dirty="0"/>
              <a:t>© Survivability Consulting Limited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41556-F52E-4F47-83AA-2721A13C37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80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8704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994"/>
            <a:ext cx="2895600" cy="20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800"/>
            </a:lvl1pPr>
          </a:lstStyle>
          <a:p>
            <a:pPr>
              <a:defRPr/>
            </a:pPr>
            <a:r>
              <a:rPr lang="en-GB" dirty="0"/>
              <a:t>© Survivability Consulting Limited 2024</a:t>
            </a:r>
          </a:p>
        </p:txBody>
      </p:sp>
      <p:sp>
        <p:nvSpPr>
          <p:cNvPr id="2" name="Text Box 7"/>
          <p:cNvSpPr txBox="1">
            <a:spLocks noChangeArrowheads="1"/>
          </p:cNvSpPr>
          <p:nvPr userDrawn="1"/>
        </p:nvSpPr>
        <p:spPr bwMode="auto">
          <a:xfrm>
            <a:off x="428836" y="4335946"/>
            <a:ext cx="2667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5000" dirty="0">
                <a:solidFill>
                  <a:srgbClr val="660066"/>
                </a:solidFill>
                <a:latin typeface="Times New Roman" pitchFamily="18" charset="0"/>
              </a:rPr>
              <a:t>SCL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73551" y="4870387"/>
            <a:ext cx="550863" cy="20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09636D70-C710-43D0-85AE-DCCB855DD93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32" name="Text Box 11"/>
          <p:cNvSpPr txBox="1">
            <a:spLocks noChangeArrowheads="1"/>
          </p:cNvSpPr>
          <p:nvPr userDrawn="1"/>
        </p:nvSpPr>
        <p:spPr bwMode="auto">
          <a:xfrm>
            <a:off x="6516689" y="4593432"/>
            <a:ext cx="237648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GB" sz="1200" dirty="0">
                <a:solidFill>
                  <a:srgbClr val="660066"/>
                </a:solidFill>
              </a:rPr>
              <a:t>Survivability Consulting Limited</a:t>
            </a:r>
          </a:p>
          <a:p>
            <a:pPr algn="r" eaLnBrk="1" hangingPunct="1">
              <a:defRPr/>
            </a:pPr>
            <a:r>
              <a:rPr lang="en-GB" sz="1200" dirty="0">
                <a:solidFill>
                  <a:srgbClr val="660066"/>
                </a:solidFill>
              </a:rPr>
              <a:t>www.survivability.co.uk</a:t>
            </a:r>
            <a:r>
              <a:rPr lang="en-GB" sz="1200" dirty="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8" r:id="rId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Survivability Consulting Limited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7A243D-DEE9-2A34-436A-EE20FFE8E2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478" y="-20538"/>
            <a:ext cx="9202451" cy="51977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8CD9F7-E57E-BE53-2261-C45ADE2DF8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268" y="87474"/>
            <a:ext cx="2031606" cy="9347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F4BC51-FDE5-BEF3-C90A-F8756518F617}"/>
              </a:ext>
            </a:extLst>
          </p:cNvPr>
          <p:cNvSpPr txBox="1"/>
          <p:nvPr/>
        </p:nvSpPr>
        <p:spPr>
          <a:xfrm>
            <a:off x="513468" y="434360"/>
            <a:ext cx="7046864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Name of school</a:t>
            </a:r>
          </a:p>
          <a:p>
            <a:r>
              <a:rPr lang="en-GB" sz="2400" dirty="0">
                <a:solidFill>
                  <a:schemeClr val="bg1"/>
                </a:solidFill>
              </a:rPr>
              <a:t>SCL STEM Lesson 1 – Cardboard Boat Challenge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C1DBCC-96B9-D2ED-31F0-996FB66DE20E}"/>
              </a:ext>
            </a:extLst>
          </p:cNvPr>
          <p:cNvSpPr txBox="1"/>
          <p:nvPr/>
        </p:nvSpPr>
        <p:spPr>
          <a:xfrm>
            <a:off x="431540" y="4335946"/>
            <a:ext cx="1567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</a:t>
            </a:r>
          </a:p>
        </p:txBody>
      </p:sp>
    </p:spTree>
    <p:extLst>
      <p:ext uri="{BB962C8B-B14F-4D97-AF65-F5344CB8AC3E}">
        <p14:creationId xmlns:p14="http://schemas.microsoft.com/office/powerpoint/2010/main" val="2534787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30507-8EBF-8831-A772-28D96E0E7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C9478-96AE-F808-8FDE-8AA6698060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A41556-F52E-4F47-83AA-2721A13C377D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976A622-3001-C8BD-158A-01E55E0CBFC2}"/>
              </a:ext>
            </a:extLst>
          </p:cNvPr>
          <p:cNvSpPr txBox="1">
            <a:spLocks/>
          </p:cNvSpPr>
          <p:nvPr/>
        </p:nvSpPr>
        <p:spPr bwMode="auto">
          <a:xfrm>
            <a:off x="609600" y="358379"/>
            <a:ext cx="2895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kern="0" dirty="0">
                <a:solidFill>
                  <a:schemeClr val="tx1"/>
                </a:solidFill>
              </a:rPr>
              <a:t>Buoyancy</a:t>
            </a:r>
            <a:endParaRPr lang="en-GB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B71878-BC12-654F-6FED-AA0D6177A8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"/>
          <a:stretch/>
        </p:blipFill>
        <p:spPr>
          <a:xfrm>
            <a:off x="-5440" y="0"/>
            <a:ext cx="9173713" cy="5200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7F0D0D-6F59-F1DD-E77C-9EF48811B7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668" y="239874"/>
            <a:ext cx="2031606" cy="9347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F061BD-1500-8D08-45EB-D7BBF06994C1}"/>
              </a:ext>
            </a:extLst>
          </p:cNvPr>
          <p:cNvSpPr txBox="1"/>
          <p:nvPr/>
        </p:nvSpPr>
        <p:spPr>
          <a:xfrm>
            <a:off x="431540" y="4335946"/>
            <a:ext cx="1567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</a:t>
            </a:r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811F5EAB-C573-F758-F256-C8E0D2F005A4}"/>
              </a:ext>
            </a:extLst>
          </p:cNvPr>
          <p:cNvSpPr/>
          <p:nvPr/>
        </p:nvSpPr>
        <p:spPr bwMode="auto">
          <a:xfrm>
            <a:off x="4103948" y="483518"/>
            <a:ext cx="418728" cy="1080000"/>
          </a:xfrm>
          <a:prstGeom prst="upArrow">
            <a:avLst>
              <a:gd name="adj1" fmla="val 17818"/>
              <a:gd name="adj2" fmla="val 70688"/>
            </a:avLst>
          </a:prstGeom>
          <a:solidFill>
            <a:srgbClr val="660066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611F78B3-C1A2-85CE-AB16-CC9CB9A356CB}"/>
              </a:ext>
            </a:extLst>
          </p:cNvPr>
          <p:cNvSpPr/>
          <p:nvPr/>
        </p:nvSpPr>
        <p:spPr bwMode="auto">
          <a:xfrm rot="10800000">
            <a:off x="4103949" y="3893844"/>
            <a:ext cx="418728" cy="1080000"/>
          </a:xfrm>
          <a:prstGeom prst="upArrow">
            <a:avLst>
              <a:gd name="adj1" fmla="val 17818"/>
              <a:gd name="adj2" fmla="val 70688"/>
            </a:avLst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6600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9CE24-C71D-9958-F73F-CEDF896ABEDE}"/>
              </a:ext>
            </a:extLst>
          </p:cNvPr>
          <p:cNvSpPr txBox="1"/>
          <p:nvPr/>
        </p:nvSpPr>
        <p:spPr>
          <a:xfrm>
            <a:off x="259969" y="527324"/>
            <a:ext cx="421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660066"/>
                </a:solidFill>
              </a:rPr>
              <a:t>Buoyancy Force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F8FFAF-5DA3-9CE8-748A-B2B81824B293}"/>
              </a:ext>
            </a:extLst>
          </p:cNvPr>
          <p:cNvSpPr txBox="1"/>
          <p:nvPr/>
        </p:nvSpPr>
        <p:spPr>
          <a:xfrm>
            <a:off x="4525343" y="4436726"/>
            <a:ext cx="522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Person Pushing Down </a:t>
            </a:r>
          </a:p>
        </p:txBody>
      </p:sp>
    </p:spTree>
    <p:extLst>
      <p:ext uri="{BB962C8B-B14F-4D97-AF65-F5344CB8AC3E}">
        <p14:creationId xmlns:p14="http://schemas.microsoft.com/office/powerpoint/2010/main" val="1729720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410AA-AA8E-CCB4-2F06-36A23642D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rces of gravity and buoyancy on a ship in water.  ">
            <a:extLst>
              <a:ext uri="{FF2B5EF4-FFF2-40B4-BE49-F238E27FC236}">
                <a16:creationId xmlns:a16="http://schemas.microsoft.com/office/drawing/2014/main" id="{C58F0000-7E26-5120-B836-961CD3367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86" b="9952"/>
          <a:stretch/>
        </p:blipFill>
        <p:spPr bwMode="auto">
          <a:xfrm>
            <a:off x="-68389" y="0"/>
            <a:ext cx="9220200" cy="52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E3B600-7285-D22F-BAF6-BCE4FF2B35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668" y="239874"/>
            <a:ext cx="2031606" cy="934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603041-86C2-A2DB-0D01-6DCEB6589ECF}"/>
              </a:ext>
            </a:extLst>
          </p:cNvPr>
          <p:cNvSpPr txBox="1"/>
          <p:nvPr/>
        </p:nvSpPr>
        <p:spPr>
          <a:xfrm>
            <a:off x="431540" y="4335946"/>
            <a:ext cx="1567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</a:t>
            </a:r>
          </a:p>
        </p:txBody>
      </p:sp>
    </p:spTree>
    <p:extLst>
      <p:ext uri="{BB962C8B-B14F-4D97-AF65-F5344CB8AC3E}">
        <p14:creationId xmlns:p14="http://schemas.microsoft.com/office/powerpoint/2010/main" val="3974170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410AA-AA8E-CCB4-2F06-36A23642D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AF73E8-B497-4309-8FB3-6A264DFB458F}"/>
              </a:ext>
            </a:extLst>
          </p:cNvPr>
          <p:cNvSpPr/>
          <p:nvPr/>
        </p:nvSpPr>
        <p:spPr bwMode="auto">
          <a:xfrm>
            <a:off x="0" y="3507854"/>
            <a:ext cx="9168274" cy="168986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id="{96138D22-15E4-4B80-AAE3-152023FCF2B1}"/>
              </a:ext>
            </a:extLst>
          </p:cNvPr>
          <p:cNvSpPr/>
          <p:nvPr/>
        </p:nvSpPr>
        <p:spPr bwMode="auto">
          <a:xfrm rot="10800000">
            <a:off x="2360798" y="2197532"/>
            <a:ext cx="2536914" cy="2268252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E3B600-7285-D22F-BAF6-BCE4FF2B3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668" y="239874"/>
            <a:ext cx="2031606" cy="934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603041-86C2-A2DB-0D01-6DCEB6589ECF}"/>
              </a:ext>
            </a:extLst>
          </p:cNvPr>
          <p:cNvSpPr txBox="1"/>
          <p:nvPr/>
        </p:nvSpPr>
        <p:spPr>
          <a:xfrm>
            <a:off x="431540" y="4335946"/>
            <a:ext cx="1567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72FB1BFD-781F-4CCC-856A-2549692E1243}"/>
              </a:ext>
            </a:extLst>
          </p:cNvPr>
          <p:cNvSpPr/>
          <p:nvPr/>
        </p:nvSpPr>
        <p:spPr bwMode="auto">
          <a:xfrm>
            <a:off x="3379916" y="1230235"/>
            <a:ext cx="418728" cy="1080000"/>
          </a:xfrm>
          <a:prstGeom prst="upArrow">
            <a:avLst>
              <a:gd name="adj1" fmla="val 17818"/>
              <a:gd name="adj2" fmla="val 70688"/>
            </a:avLst>
          </a:prstGeom>
          <a:solidFill>
            <a:srgbClr val="660066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D4A47B-2EA8-4833-9535-B9EF5FDCA899}"/>
              </a:ext>
            </a:extLst>
          </p:cNvPr>
          <p:cNvSpPr txBox="1"/>
          <p:nvPr/>
        </p:nvSpPr>
        <p:spPr>
          <a:xfrm>
            <a:off x="492600" y="644524"/>
            <a:ext cx="421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660066"/>
                </a:solidFill>
              </a:rPr>
              <a:t>Buoyancy Force</a:t>
            </a: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FCD8370B-AE90-4D27-9342-8AED234E281B}"/>
              </a:ext>
            </a:extLst>
          </p:cNvPr>
          <p:cNvSpPr/>
          <p:nvPr/>
        </p:nvSpPr>
        <p:spPr bwMode="auto">
          <a:xfrm rot="10800000">
            <a:off x="3393629" y="3958976"/>
            <a:ext cx="418728" cy="1080000"/>
          </a:xfrm>
          <a:prstGeom prst="upArrow">
            <a:avLst>
              <a:gd name="adj1" fmla="val 17818"/>
              <a:gd name="adj2" fmla="val 70688"/>
            </a:avLst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6600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1EE891-080C-41EB-8546-766929F607A4}"/>
              </a:ext>
            </a:extLst>
          </p:cNvPr>
          <p:cNvSpPr txBox="1"/>
          <p:nvPr/>
        </p:nvSpPr>
        <p:spPr>
          <a:xfrm>
            <a:off x="1577942" y="4471234"/>
            <a:ext cx="4102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Weight</a:t>
            </a:r>
          </a:p>
        </p:txBody>
      </p:sp>
    </p:spTree>
    <p:extLst>
      <p:ext uri="{BB962C8B-B14F-4D97-AF65-F5344CB8AC3E}">
        <p14:creationId xmlns:p14="http://schemas.microsoft.com/office/powerpoint/2010/main" val="1141092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410AA-AA8E-CCB4-2F06-36A23642D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AF73E8-B497-4309-8FB3-6A264DFB458F}"/>
              </a:ext>
            </a:extLst>
          </p:cNvPr>
          <p:cNvSpPr/>
          <p:nvPr/>
        </p:nvSpPr>
        <p:spPr bwMode="auto">
          <a:xfrm>
            <a:off x="0" y="3507854"/>
            <a:ext cx="9168274" cy="168986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id="{96138D22-15E4-4B80-AAE3-152023FCF2B1}"/>
              </a:ext>
            </a:extLst>
          </p:cNvPr>
          <p:cNvSpPr/>
          <p:nvPr/>
        </p:nvSpPr>
        <p:spPr bwMode="auto">
          <a:xfrm rot="10800000">
            <a:off x="2360798" y="2197532"/>
            <a:ext cx="2536914" cy="2268252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CC30748-D35A-4797-B57A-DABAE063F3D3}"/>
              </a:ext>
            </a:extLst>
          </p:cNvPr>
          <p:cNvSpPr/>
          <p:nvPr/>
        </p:nvSpPr>
        <p:spPr bwMode="auto">
          <a:xfrm>
            <a:off x="2531283" y="3509229"/>
            <a:ext cx="2195942" cy="963640"/>
          </a:xfrm>
          <a:custGeom>
            <a:avLst/>
            <a:gdLst>
              <a:gd name="connsiteX0" fmla="*/ 0 w 2195942"/>
              <a:gd name="connsiteY0" fmla="*/ 0 h 963640"/>
              <a:gd name="connsiteX1" fmla="*/ 2195942 w 2195942"/>
              <a:gd name="connsiteY1" fmla="*/ 0 h 963640"/>
              <a:gd name="connsiteX2" fmla="*/ 1232302 w 2195942"/>
              <a:gd name="connsiteY2" fmla="*/ 963640 h 963640"/>
              <a:gd name="connsiteX3" fmla="*/ 963640 w 2195942"/>
              <a:gd name="connsiteY3" fmla="*/ 963640 h 96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5942" h="963640">
                <a:moveTo>
                  <a:pt x="0" y="0"/>
                </a:moveTo>
                <a:lnTo>
                  <a:pt x="2195942" y="0"/>
                </a:lnTo>
                <a:lnTo>
                  <a:pt x="1232302" y="963640"/>
                </a:lnTo>
                <a:lnTo>
                  <a:pt x="963640" y="96364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chemeClr val="accent4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E3B600-7285-D22F-BAF6-BCE4FF2B3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668" y="239874"/>
            <a:ext cx="2031606" cy="934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603041-86C2-A2DB-0D01-6DCEB6589ECF}"/>
              </a:ext>
            </a:extLst>
          </p:cNvPr>
          <p:cNvSpPr txBox="1"/>
          <p:nvPr/>
        </p:nvSpPr>
        <p:spPr>
          <a:xfrm>
            <a:off x="431540" y="4335946"/>
            <a:ext cx="1567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72FB1BFD-781F-4CCC-856A-2549692E1243}"/>
              </a:ext>
            </a:extLst>
          </p:cNvPr>
          <p:cNvSpPr/>
          <p:nvPr/>
        </p:nvSpPr>
        <p:spPr bwMode="auto">
          <a:xfrm>
            <a:off x="3379916" y="1230235"/>
            <a:ext cx="418728" cy="1080000"/>
          </a:xfrm>
          <a:prstGeom prst="upArrow">
            <a:avLst>
              <a:gd name="adj1" fmla="val 17818"/>
              <a:gd name="adj2" fmla="val 70688"/>
            </a:avLst>
          </a:prstGeom>
          <a:solidFill>
            <a:srgbClr val="660066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D4A47B-2EA8-4833-9535-B9EF5FDCA899}"/>
              </a:ext>
            </a:extLst>
          </p:cNvPr>
          <p:cNvSpPr txBox="1"/>
          <p:nvPr/>
        </p:nvSpPr>
        <p:spPr>
          <a:xfrm>
            <a:off x="492600" y="644524"/>
            <a:ext cx="421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660066"/>
                </a:solidFill>
              </a:rPr>
              <a:t>Buoyancy Force</a:t>
            </a: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FCD8370B-AE90-4D27-9342-8AED234E281B}"/>
              </a:ext>
            </a:extLst>
          </p:cNvPr>
          <p:cNvSpPr/>
          <p:nvPr/>
        </p:nvSpPr>
        <p:spPr bwMode="auto">
          <a:xfrm rot="10800000">
            <a:off x="3393629" y="3958976"/>
            <a:ext cx="418728" cy="1080000"/>
          </a:xfrm>
          <a:prstGeom prst="upArrow">
            <a:avLst>
              <a:gd name="adj1" fmla="val 17818"/>
              <a:gd name="adj2" fmla="val 70688"/>
            </a:avLst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6600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1EE891-080C-41EB-8546-766929F607A4}"/>
              </a:ext>
            </a:extLst>
          </p:cNvPr>
          <p:cNvSpPr txBox="1"/>
          <p:nvPr/>
        </p:nvSpPr>
        <p:spPr>
          <a:xfrm>
            <a:off x="1577942" y="4471234"/>
            <a:ext cx="4102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Weight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15B1B1-8A4B-4289-B294-7FA0A8053BE3}"/>
              </a:ext>
            </a:extLst>
          </p:cNvPr>
          <p:cNvSpPr txBox="1"/>
          <p:nvPr/>
        </p:nvSpPr>
        <p:spPr>
          <a:xfrm>
            <a:off x="5195683" y="1174613"/>
            <a:ext cx="380480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B0F0"/>
                </a:solidFill>
              </a:rPr>
              <a:t>Weight of ship =</a:t>
            </a:r>
          </a:p>
          <a:p>
            <a:pPr algn="ctr"/>
            <a:r>
              <a:rPr lang="en-GB" sz="2400" dirty="0">
                <a:solidFill>
                  <a:srgbClr val="00B0F0"/>
                </a:solidFill>
              </a:rPr>
              <a:t>Weight of Displaced Water</a:t>
            </a:r>
          </a:p>
        </p:txBody>
      </p:sp>
    </p:spTree>
    <p:extLst>
      <p:ext uri="{BB962C8B-B14F-4D97-AF65-F5344CB8AC3E}">
        <p14:creationId xmlns:p14="http://schemas.microsoft.com/office/powerpoint/2010/main" val="840147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 -0.00124 L -0.0019 -0.00124 C 0.00105 -0.0034 0.004 -0.00556 0.00711 -0.00741 C 0.01233 -0.01019 0.02431 -0.01636 0.03056 -0.01914 C 0.03386 -0.02068 0.03733 -0.02161 0.04046 -0.02346 C 0.04514 -0.02655 0.04983 -0.03025 0.05469 -0.03241 C 0.0599 -0.03488 0.06528 -0.03488 0.07049 -0.03704 C 0.07587 -0.0392 0.08108 -0.04321 0.08629 -0.04568 C 0.0915 -0.04846 0.09688 -0.05093 0.10209 -0.05309 C 0.10747 -0.05556 0.11285 -0.05649 0.11806 -0.05926 C 0.12257 -0.06142 0.12674 -0.06574 0.13126 -0.06791 C 0.1356 -0.07007 0.14028 -0.07037 0.14462 -0.07253 C 0.15087 -0.07531 0.15678 -0.08056 0.16303 -0.08272 C 0.1658 -0.08365 0.16858 -0.08457 0.17136 -0.08581 C 0.18299 -0.09044 0.1731 -0.08704 0.18386 -0.09167 C 0.18629 -0.09291 0.18889 -0.09352 0.19132 -0.09476 C 0.19549 -0.0963 0.19983 -0.09846 0.20382 -0.10062 C 0.2191 -0.10895 0.19462 -0.09599 0.21719 -0.10957 C 0.21806 -0.10988 0.21893 -0.11019 0.21962 -0.11081 C 0.22049 -0.11173 0.22119 -0.11297 0.22223 -0.11389 C 0.22587 -0.11698 0.22744 -0.11698 0.23126 -0.11976 C 0.23264 -0.12068 0.23403 -0.12161 0.23542 -0.12284 C 0.23664 -0.12377 0.23768 -0.1247 0.23889 -0.12562 C 0.24011 -0.12686 0.24167 -0.12747 0.24306 -0.12871 C 0.2441 -0.12963 0.24514 -0.13087 0.24636 -0.13179 C 0.25365 -0.1355 0.24931 -0.13025 0.25712 -0.13612 C 0.25921 -0.13766 0.26094 -0.14044 0.26303 -0.14198 C 0.26615 -0.14445 0.2698 -0.14568 0.27292 -0.14784 C 0.27431 -0.14877 0.27587 -0.1497 0.27709 -0.15093 C 0.2783 -0.15216 0.27935 -0.15402 0.28056 -0.15525 C 0.28282 -0.15803 0.28386 -0.15834 0.28629 -0.15988 C 0.28751 -0.16112 0.28855 -0.16266 0.28959 -0.1642 C 0.29046 -0.16513 0.29132 -0.16605 0.29219 -0.16729 C 0.29306 -0.16852 0.29376 -0.17037 0.29462 -0.17161 C 0.29775 -0.17562 0.30018 -0.175 0.30382 -0.17747 C 0.30556 -0.17871 0.30712 -0.18056 0.30886 -0.1821 C 0.31042 -0.18303 0.31216 -0.18365 0.31389 -0.18488 C 0.31546 -0.18612 0.31702 -0.18797 0.31876 -0.18951 C 0.32049 -0.19044 0.32223 -0.19105 0.32379 -0.19229 C 0.32501 -0.19321 0.32605 -0.19445 0.32709 -0.19537 C 0.32848 -0.1963 0.33004 -0.19723 0.33126 -0.19815 C 0.3349 -0.20155 0.33299 -0.20093 0.33629 -0.20556 L 0.34376 -0.21451 C 0.34671 -0.21791 0.34566 -0.21636 0.34723 -0.21883 " pathEditMode="relative" ptsTypes="AAAAAAAAAAAAAAAAAAAAAAAAAAAAAAAAAAAAAAAAAAAA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ED100-D1FF-BF8F-29C8-4524F7FF4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EB19E-C2D0-D5A3-CA79-C13FBCBB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Ship Building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C2DFD-31FC-98CE-7E46-74942C5673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Survivability Consulting Limited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ECD86-A031-6097-8EB3-1F16F2735F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A41556-F52E-4F47-83AA-2721A13C377D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5A4DF5-5C94-B6B1-7B4F-D53C2867F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268" y="87474"/>
            <a:ext cx="2031606" cy="934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232F1-F527-605A-C7FA-40ECD51EC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00198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94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45F9E9A-5475-4D44-8922-C3CA47DFB874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B4CAFC-DB78-501D-8119-B3791D74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GB" dirty="0"/>
              <a:t>Cardboard Boat Challenge!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9CB6F9-86C9-23B0-F994-41A033D1D4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905" y="879561"/>
            <a:ext cx="4876190" cy="413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44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F6C45-9BEE-1C36-C72A-759FA5BC3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95CBCF-3DEC-D4E9-E4E6-760CCE974F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668" y="239874"/>
            <a:ext cx="2031606" cy="934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A80901-69FA-56C1-E3AD-3B454423F326}"/>
              </a:ext>
            </a:extLst>
          </p:cNvPr>
          <p:cNvSpPr txBox="1"/>
          <p:nvPr/>
        </p:nvSpPr>
        <p:spPr>
          <a:xfrm>
            <a:off x="431540" y="4335946"/>
            <a:ext cx="1567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DB3D06-520C-6E0D-BF3C-3DC4AF16B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GB" dirty="0"/>
              <a:t>Cardboard Boat Challenge!</a:t>
            </a:r>
          </a:p>
        </p:txBody>
      </p:sp>
      <p:pic>
        <p:nvPicPr>
          <p:cNvPr id="14340" name="Picture 4" descr="See the source image">
            <a:extLst>
              <a:ext uri="{FF2B5EF4-FFF2-40B4-BE49-F238E27FC236}">
                <a16:creationId xmlns:a16="http://schemas.microsoft.com/office/drawing/2014/main" id="{1AC8F9F0-BEEE-407D-C218-1ED46252C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8330" y="1515115"/>
            <a:ext cx="4082801" cy="271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ollection of Ton Weight PNG. | PlusPNG">
            <a:extLst>
              <a:ext uri="{FF2B5EF4-FFF2-40B4-BE49-F238E27FC236}">
                <a16:creationId xmlns:a16="http://schemas.microsoft.com/office/drawing/2014/main" id="{BF2B6AA5-9860-5EB8-04AE-3FF3F1F92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2221430"/>
            <a:ext cx="1779662" cy="17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Curved Up 3">
            <a:extLst>
              <a:ext uri="{FF2B5EF4-FFF2-40B4-BE49-F238E27FC236}">
                <a16:creationId xmlns:a16="http://schemas.microsoft.com/office/drawing/2014/main" id="{DCE40FF9-786F-CD3E-B00B-4FE2A88E5245}"/>
              </a:ext>
            </a:extLst>
          </p:cNvPr>
          <p:cNvSpPr/>
          <p:nvPr/>
        </p:nvSpPr>
        <p:spPr bwMode="auto">
          <a:xfrm rot="10800000">
            <a:off x="2550787" y="1142409"/>
            <a:ext cx="4445126" cy="1181186"/>
          </a:xfrm>
          <a:prstGeom prst="curvedUpArrow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34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C5F75-D9C6-FBAC-82A4-65480F877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E043E3D-D8E0-3F50-675B-FA5758E37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668" y="239874"/>
            <a:ext cx="2031606" cy="934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D3049A-C794-0BD7-FD72-7153BF574867}"/>
              </a:ext>
            </a:extLst>
          </p:cNvPr>
          <p:cNvSpPr txBox="1"/>
          <p:nvPr/>
        </p:nvSpPr>
        <p:spPr>
          <a:xfrm>
            <a:off x="431540" y="4335946"/>
            <a:ext cx="1567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A54A1D-A7EC-EEC2-4D64-4750B7FA3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GB" dirty="0"/>
              <a:t>Making 3D shapes from 2D shapes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AE16E0-B9A8-1153-04BE-5BB6880A14DC}"/>
              </a:ext>
            </a:extLst>
          </p:cNvPr>
          <p:cNvSpPr txBox="1"/>
          <p:nvPr/>
        </p:nvSpPr>
        <p:spPr>
          <a:xfrm>
            <a:off x="400004" y="1162633"/>
            <a:ext cx="63830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111111"/>
                </a:solidFill>
                <a:latin typeface="+mn-lt"/>
              </a:rPr>
              <a:t>3D shapes can be folded together from 2D shapes</a:t>
            </a:r>
          </a:p>
          <a:p>
            <a:r>
              <a:rPr lang="en-GB" dirty="0">
                <a:solidFill>
                  <a:srgbClr val="111111"/>
                </a:solidFill>
                <a:latin typeface="+mn-lt"/>
              </a:rPr>
              <a:t>Make your own 3D boat from cardboard sheets</a:t>
            </a:r>
            <a:endParaRPr lang="en-GB" b="1" u="sng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DE2E62F5-7637-4E47-9206-622F1C20F544}"/>
              </a:ext>
            </a:extLst>
          </p:cNvPr>
          <p:cNvSpPr/>
          <p:nvPr/>
        </p:nvSpPr>
        <p:spPr bwMode="auto">
          <a:xfrm>
            <a:off x="3565884" y="2890552"/>
            <a:ext cx="1016784" cy="1045086"/>
          </a:xfrm>
          <a:prstGeom prst="cube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6DE57C-11EE-4112-8003-4BFEE13346D5}"/>
              </a:ext>
            </a:extLst>
          </p:cNvPr>
          <p:cNvGrpSpPr/>
          <p:nvPr/>
        </p:nvGrpSpPr>
        <p:grpSpPr>
          <a:xfrm>
            <a:off x="367974" y="2582121"/>
            <a:ext cx="2405493" cy="1804119"/>
            <a:chOff x="2807804" y="2192183"/>
            <a:chExt cx="3353744" cy="25153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FBA643-B309-45FE-A6D9-4A74F1274273}"/>
                </a:ext>
              </a:extLst>
            </p:cNvPr>
            <p:cNvSpPr/>
            <p:nvPr/>
          </p:nvSpPr>
          <p:spPr bwMode="auto">
            <a:xfrm>
              <a:off x="2807804" y="3030619"/>
              <a:ext cx="838436" cy="83843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74E828-E175-4572-8765-F4A3B2AD4972}"/>
                </a:ext>
              </a:extLst>
            </p:cNvPr>
            <p:cNvSpPr/>
            <p:nvPr/>
          </p:nvSpPr>
          <p:spPr bwMode="auto">
            <a:xfrm>
              <a:off x="3646240" y="3030619"/>
              <a:ext cx="838436" cy="83843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ED5116-F52C-4913-97C7-5796E1FAAE5D}"/>
                </a:ext>
              </a:extLst>
            </p:cNvPr>
            <p:cNvSpPr/>
            <p:nvPr/>
          </p:nvSpPr>
          <p:spPr bwMode="auto">
            <a:xfrm>
              <a:off x="4484676" y="3030619"/>
              <a:ext cx="838436" cy="83843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77373D3-500F-44A0-90F7-715682D22151}"/>
                </a:ext>
              </a:extLst>
            </p:cNvPr>
            <p:cNvSpPr/>
            <p:nvPr/>
          </p:nvSpPr>
          <p:spPr bwMode="auto">
            <a:xfrm>
              <a:off x="5323112" y="3030619"/>
              <a:ext cx="838436" cy="83843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3AE05B-3188-4409-9BA8-84F57517FC29}"/>
                </a:ext>
              </a:extLst>
            </p:cNvPr>
            <p:cNvSpPr/>
            <p:nvPr/>
          </p:nvSpPr>
          <p:spPr bwMode="auto">
            <a:xfrm>
              <a:off x="4484676" y="3869055"/>
              <a:ext cx="838436" cy="83843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437EC3-162B-4D50-A899-775214F822FC}"/>
                </a:ext>
              </a:extLst>
            </p:cNvPr>
            <p:cNvSpPr/>
            <p:nvPr/>
          </p:nvSpPr>
          <p:spPr bwMode="auto">
            <a:xfrm>
              <a:off x="4490407" y="2192183"/>
              <a:ext cx="838436" cy="83843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9" name="Cylinder 8">
            <a:extLst>
              <a:ext uri="{FF2B5EF4-FFF2-40B4-BE49-F238E27FC236}">
                <a16:creationId xmlns:a16="http://schemas.microsoft.com/office/drawing/2014/main" id="{ADA2FC3E-DDF7-4571-9C42-7B3EAFFB4980}"/>
              </a:ext>
            </a:extLst>
          </p:cNvPr>
          <p:cNvSpPr/>
          <p:nvPr/>
        </p:nvSpPr>
        <p:spPr bwMode="auto">
          <a:xfrm>
            <a:off x="7295918" y="3342910"/>
            <a:ext cx="838436" cy="1014174"/>
          </a:xfrm>
          <a:prstGeom prst="can">
            <a:avLst/>
          </a:prstGeom>
          <a:solidFill>
            <a:srgbClr val="00B05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4F6AF9-1670-48B7-B877-A087B7F9AC48}"/>
              </a:ext>
            </a:extLst>
          </p:cNvPr>
          <p:cNvGrpSpPr/>
          <p:nvPr/>
        </p:nvGrpSpPr>
        <p:grpSpPr>
          <a:xfrm>
            <a:off x="5314953" y="2949700"/>
            <a:ext cx="1332148" cy="1899871"/>
            <a:chOff x="7136668" y="1703375"/>
            <a:chExt cx="1683804" cy="240139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AACB63C-8816-4884-8C69-7941A4A77EA9}"/>
                </a:ext>
              </a:extLst>
            </p:cNvPr>
            <p:cNvSpPr/>
            <p:nvPr/>
          </p:nvSpPr>
          <p:spPr bwMode="auto">
            <a:xfrm>
              <a:off x="7572101" y="1703375"/>
              <a:ext cx="812938" cy="812938"/>
            </a:xfrm>
            <a:prstGeom prst="ellipse">
              <a:avLst/>
            </a:prstGeom>
            <a:solidFill>
              <a:srgbClr val="00B05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D70A1D-53F9-4A12-BD55-36F29DF2949F}"/>
                </a:ext>
              </a:extLst>
            </p:cNvPr>
            <p:cNvSpPr/>
            <p:nvPr/>
          </p:nvSpPr>
          <p:spPr bwMode="auto">
            <a:xfrm>
              <a:off x="7136668" y="2516313"/>
              <a:ext cx="1683804" cy="775517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89FDF0C-2298-4E4C-B06C-790BFC5F07BA}"/>
                </a:ext>
              </a:extLst>
            </p:cNvPr>
            <p:cNvSpPr/>
            <p:nvPr/>
          </p:nvSpPr>
          <p:spPr bwMode="auto">
            <a:xfrm>
              <a:off x="7572101" y="3291830"/>
              <a:ext cx="812938" cy="812938"/>
            </a:xfrm>
            <a:prstGeom prst="ellipse">
              <a:avLst/>
            </a:prstGeom>
            <a:solidFill>
              <a:srgbClr val="00B05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6" name="Arrow: Down 25">
            <a:extLst>
              <a:ext uri="{FF2B5EF4-FFF2-40B4-BE49-F238E27FC236}">
                <a16:creationId xmlns:a16="http://schemas.microsoft.com/office/drawing/2014/main" id="{69A780E1-00C6-4ABE-B2B1-05F25C730D5E}"/>
              </a:ext>
            </a:extLst>
          </p:cNvPr>
          <p:cNvSpPr/>
          <p:nvPr/>
        </p:nvSpPr>
        <p:spPr bwMode="auto">
          <a:xfrm rot="16200000">
            <a:off x="3021993" y="3437473"/>
            <a:ext cx="305127" cy="269447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557935-E306-4C81-A73E-0E372BD8637D}"/>
              </a:ext>
            </a:extLst>
          </p:cNvPr>
          <p:cNvGrpSpPr/>
          <p:nvPr/>
        </p:nvGrpSpPr>
        <p:grpSpPr>
          <a:xfrm rot="638238">
            <a:off x="5587711" y="1206031"/>
            <a:ext cx="1878060" cy="1868211"/>
            <a:chOff x="4263413" y="1418814"/>
            <a:chExt cx="1878060" cy="186821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424B4A2-030A-4F59-91BC-03060E785343}"/>
                </a:ext>
              </a:extLst>
            </p:cNvPr>
            <p:cNvSpPr/>
            <p:nvPr/>
          </p:nvSpPr>
          <p:spPr bwMode="auto">
            <a:xfrm>
              <a:off x="4880588" y="2030882"/>
              <a:ext cx="648817" cy="648817"/>
            </a:xfrm>
            <a:prstGeom prst="rect">
              <a:avLst/>
            </a:prstGeom>
            <a:solidFill>
              <a:srgbClr val="FF000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AF720FE9-7F21-487F-9FCD-AB122CC50C65}"/>
                </a:ext>
              </a:extLst>
            </p:cNvPr>
            <p:cNvSpPr/>
            <p:nvPr/>
          </p:nvSpPr>
          <p:spPr bwMode="auto">
            <a:xfrm>
              <a:off x="4875481" y="1418814"/>
              <a:ext cx="648817" cy="612068"/>
            </a:xfrm>
            <a:prstGeom prst="triangle">
              <a:avLst/>
            </a:prstGeom>
            <a:solidFill>
              <a:srgbClr val="FF000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EDC553AF-F6D4-4014-B11B-CED28BB072D1}"/>
                </a:ext>
              </a:extLst>
            </p:cNvPr>
            <p:cNvSpPr/>
            <p:nvPr/>
          </p:nvSpPr>
          <p:spPr bwMode="auto">
            <a:xfrm rot="16200000">
              <a:off x="4245038" y="2044514"/>
              <a:ext cx="648817" cy="612068"/>
            </a:xfrm>
            <a:prstGeom prst="triangle">
              <a:avLst/>
            </a:prstGeom>
            <a:solidFill>
              <a:srgbClr val="FF000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DB6ACDA6-8EE7-4797-9FDE-7D12F4173DCD}"/>
                </a:ext>
              </a:extLst>
            </p:cNvPr>
            <p:cNvSpPr/>
            <p:nvPr/>
          </p:nvSpPr>
          <p:spPr bwMode="auto">
            <a:xfrm rot="5400000">
              <a:off x="5511030" y="2049257"/>
              <a:ext cx="648817" cy="612068"/>
            </a:xfrm>
            <a:prstGeom prst="triangle">
              <a:avLst/>
            </a:prstGeom>
            <a:solidFill>
              <a:srgbClr val="FF000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922AAC59-0750-4C2D-AF91-08219AFD3E3D}"/>
                </a:ext>
              </a:extLst>
            </p:cNvPr>
            <p:cNvSpPr/>
            <p:nvPr/>
          </p:nvSpPr>
          <p:spPr bwMode="auto">
            <a:xfrm rot="10800000">
              <a:off x="4880587" y="2674957"/>
              <a:ext cx="648817" cy="612068"/>
            </a:xfrm>
            <a:prstGeom prst="triangle">
              <a:avLst/>
            </a:prstGeom>
            <a:solidFill>
              <a:srgbClr val="FF000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5" name="Arrow: Down 34">
            <a:extLst>
              <a:ext uri="{FF2B5EF4-FFF2-40B4-BE49-F238E27FC236}">
                <a16:creationId xmlns:a16="http://schemas.microsoft.com/office/drawing/2014/main" id="{9189CC3E-03E3-426D-AABE-3E3364FD2026}"/>
              </a:ext>
            </a:extLst>
          </p:cNvPr>
          <p:cNvSpPr/>
          <p:nvPr/>
        </p:nvSpPr>
        <p:spPr bwMode="auto">
          <a:xfrm rot="16200000">
            <a:off x="6848520" y="3815104"/>
            <a:ext cx="251607" cy="222185"/>
          </a:xfrm>
          <a:prstGeom prst="downArrow">
            <a:avLst/>
          </a:prstGeom>
          <a:solidFill>
            <a:srgbClr val="00B05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7DF02D7-C8A7-4254-9592-CCCE5313E1D3}"/>
              </a:ext>
            </a:extLst>
          </p:cNvPr>
          <p:cNvSpPr/>
          <p:nvPr/>
        </p:nvSpPr>
        <p:spPr bwMode="auto">
          <a:xfrm rot="20058869">
            <a:off x="8073644" y="1479209"/>
            <a:ext cx="825749" cy="1020409"/>
          </a:xfrm>
          <a:prstGeom prst="triangle">
            <a:avLst>
              <a:gd name="adj" fmla="val 71346"/>
            </a:avLst>
          </a:prstGeom>
          <a:solidFill>
            <a:srgbClr val="FF0D0D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ABC5AB41-B458-411F-85A6-6703F6A46459}"/>
              </a:ext>
            </a:extLst>
          </p:cNvPr>
          <p:cNvSpPr/>
          <p:nvPr/>
        </p:nvSpPr>
        <p:spPr bwMode="auto">
          <a:xfrm rot="2059188">
            <a:off x="7834472" y="1461611"/>
            <a:ext cx="862818" cy="1009844"/>
          </a:xfrm>
          <a:prstGeom prst="triangle">
            <a:avLst>
              <a:gd name="adj" fmla="val 30858"/>
            </a:avLst>
          </a:prstGeom>
          <a:solidFill>
            <a:srgbClr val="FF3333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33DE76F7-4767-4696-9D5F-C26A343F2DFF}"/>
              </a:ext>
            </a:extLst>
          </p:cNvPr>
          <p:cNvSpPr/>
          <p:nvPr/>
        </p:nvSpPr>
        <p:spPr bwMode="auto">
          <a:xfrm rot="16200000">
            <a:off x="7318063" y="1861006"/>
            <a:ext cx="251607" cy="222185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C5F75-D9C6-FBAC-82A4-65480F877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E043E3D-D8E0-3F50-675B-FA5758E37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668" y="239874"/>
            <a:ext cx="2031606" cy="934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D3049A-C794-0BD7-FD72-7153BF574867}"/>
              </a:ext>
            </a:extLst>
          </p:cNvPr>
          <p:cNvSpPr txBox="1"/>
          <p:nvPr/>
        </p:nvSpPr>
        <p:spPr>
          <a:xfrm>
            <a:off x="431540" y="4335946"/>
            <a:ext cx="1567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A54A1D-A7EC-EEC2-4D64-4750B7FA3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GB" dirty="0"/>
              <a:t>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AE16E0-B9A8-1153-04BE-5BB6880A14DC}"/>
              </a:ext>
            </a:extLst>
          </p:cNvPr>
          <p:cNvSpPr txBox="1"/>
          <p:nvPr/>
        </p:nvSpPr>
        <p:spPr>
          <a:xfrm>
            <a:off x="1478864" y="1063229"/>
            <a:ext cx="543339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u="sng" dirty="0">
                <a:solidFill>
                  <a:srgbClr val="111111"/>
                </a:solidFill>
                <a:latin typeface="+mn-lt"/>
              </a:rPr>
              <a:t>TimeLine</a:t>
            </a:r>
          </a:p>
          <a:p>
            <a:pPr marL="180000" indent="-180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11111"/>
                </a:solidFill>
                <a:latin typeface="+mn-lt"/>
              </a:rPr>
              <a:t>5 mins of design time </a:t>
            </a:r>
          </a:p>
          <a:p>
            <a:pPr marL="180000" indent="-180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11111"/>
                </a:solidFill>
                <a:latin typeface="+mn-lt"/>
              </a:rPr>
              <a:t>30 mins of build time</a:t>
            </a:r>
          </a:p>
          <a:p>
            <a:pPr marL="180000" indent="-180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11111"/>
                </a:solidFill>
                <a:latin typeface="+mn-lt"/>
              </a:rPr>
              <a:t>Test time!!!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AE779B-2E42-B59B-BD3A-BB1C1582A015}"/>
              </a:ext>
            </a:extLst>
          </p:cNvPr>
          <p:cNvSpPr txBox="1"/>
          <p:nvPr/>
        </p:nvSpPr>
        <p:spPr>
          <a:xfrm>
            <a:off x="1478864" y="2620899"/>
            <a:ext cx="392855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u="sng" dirty="0">
                <a:solidFill>
                  <a:srgbClr val="111111"/>
                </a:solidFill>
                <a:latin typeface="+mn-lt"/>
              </a:rPr>
              <a:t>Build Items </a:t>
            </a:r>
          </a:p>
          <a:p>
            <a:pPr marL="180000" indent="-180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11111"/>
                </a:solidFill>
                <a:latin typeface="+mn-lt"/>
              </a:rPr>
              <a:t>Cardboard</a:t>
            </a:r>
          </a:p>
          <a:p>
            <a:pPr marL="180000" indent="-180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11111"/>
                </a:solidFill>
                <a:latin typeface="+mn-lt"/>
              </a:rPr>
              <a:t>Scissors </a:t>
            </a:r>
          </a:p>
          <a:p>
            <a:pPr marL="180000" indent="-180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11111"/>
                </a:solidFill>
                <a:latin typeface="+mn-lt"/>
              </a:rPr>
              <a:t>Tape </a:t>
            </a:r>
          </a:p>
          <a:p>
            <a:pPr marL="180000" indent="-180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11111"/>
                </a:solidFill>
                <a:latin typeface="+mn-lt"/>
              </a:rPr>
              <a:t>Coloured pens or Pencils 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14D11CC6-6E80-59CC-FAFD-629E2256B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891" y="1237981"/>
            <a:ext cx="857251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ask Management Checklist for Project Organization PNG | PNG All">
            <a:extLst>
              <a:ext uri="{FF2B5EF4-FFF2-40B4-BE49-F238E27FC236}">
                <a16:creationId xmlns:a16="http://schemas.microsoft.com/office/drawing/2014/main" id="{7FD2AB26-F671-AB44-6696-E38578077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328" y="2772175"/>
            <a:ext cx="1071212" cy="139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783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E3F7D-4FD2-6726-5C7F-4A4595FFD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CF88F0E-06BC-31D6-2489-E31D737282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99" y="987574"/>
            <a:ext cx="6242002" cy="28719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47F04-B721-A672-D69C-E6FE7A6E859D}"/>
              </a:ext>
            </a:extLst>
          </p:cNvPr>
          <p:cNvSpPr txBox="1"/>
          <p:nvPr/>
        </p:nvSpPr>
        <p:spPr>
          <a:xfrm>
            <a:off x="431540" y="4335946"/>
            <a:ext cx="1567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ADE57C-6E0D-6445-3B80-8142C8D08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GB" dirty="0"/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3844686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62B238-70D3-5459-099B-E0A209C4CE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4565" y="-20538"/>
            <a:ext cx="4701951" cy="519772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45F9E9A-5475-4D44-8922-C3CA47DFB87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978166-3B5E-C2EA-5BF3-0413A41C4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239602"/>
            <a:ext cx="3240360" cy="149088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544EC47-A398-821F-092C-3420BC53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GB" dirty="0"/>
              <a:t>Who are we?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FEA97B-EEF7-18AE-2356-C3DDCCAABBA2}"/>
              </a:ext>
            </a:extLst>
          </p:cNvPr>
          <p:cNvSpPr txBox="1"/>
          <p:nvPr/>
        </p:nvSpPr>
        <p:spPr>
          <a:xfrm>
            <a:off x="215516" y="2868468"/>
            <a:ext cx="6867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111111"/>
                </a:solidFill>
                <a:effectLst/>
                <a:latin typeface="-apple-system"/>
              </a:rPr>
              <a:t>Science, Technology,</a:t>
            </a:r>
          </a:p>
          <a:p>
            <a:r>
              <a:rPr lang="en-GB" b="0" i="0" dirty="0">
                <a:solidFill>
                  <a:srgbClr val="111111"/>
                </a:solidFill>
                <a:effectLst/>
                <a:latin typeface="-apple-system"/>
              </a:rPr>
              <a:t>Engineering, and Mathematics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3AF75-7938-5433-5126-42C5ABFF4950}"/>
              </a:ext>
            </a:extLst>
          </p:cNvPr>
          <p:cNvSpPr txBox="1"/>
          <p:nvPr/>
        </p:nvSpPr>
        <p:spPr>
          <a:xfrm>
            <a:off x="431540" y="4335946"/>
            <a:ext cx="1567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</a:t>
            </a:r>
          </a:p>
        </p:txBody>
      </p:sp>
    </p:spTree>
    <p:extLst>
      <p:ext uri="{BB962C8B-B14F-4D97-AF65-F5344CB8AC3E}">
        <p14:creationId xmlns:p14="http://schemas.microsoft.com/office/powerpoint/2010/main" val="507826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FF4B3-0FD7-8F4B-E2E7-CCFB235DA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4DAA-5C64-FF58-EFFF-655F46AF4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Name – Job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1F4B7-438C-ECE1-5043-1250B29A62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Survivability Consulting Limited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63E1F-17D4-0582-FFA9-0BBFB84B50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A41556-F52E-4F47-83AA-2721A13C377D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8BF8C-9ACB-82E4-4617-94FBB99839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268" y="87474"/>
            <a:ext cx="2031606" cy="934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BDEDA6-97FE-49EE-B147-6C6ADC1385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26" y="1022213"/>
            <a:ext cx="8887748" cy="34308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1498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45F9E9A-5475-4D44-8922-C3CA47DFB87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62B238-70D3-5459-099B-E0A209C4CE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4565" y="-20538"/>
            <a:ext cx="4701951" cy="519772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B4CAFC-DB78-501D-8119-B3791D74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GB" dirty="0"/>
              <a:t>Lesson 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389719-EA20-BE25-05BA-D4764DA1C80C}"/>
              </a:ext>
            </a:extLst>
          </p:cNvPr>
          <p:cNvSpPr txBox="1"/>
          <p:nvPr/>
        </p:nvSpPr>
        <p:spPr>
          <a:xfrm>
            <a:off x="1412788" y="1095586"/>
            <a:ext cx="686762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/>
              <a:t>Density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Buoyancy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Cardboard Boat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7A40F6-6573-EBEF-8FD5-4A274FA5F0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7552" y="3271511"/>
            <a:ext cx="1136443" cy="11364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5A789F-058B-B875-C1FF-1EBAEDF87D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86" y="1210127"/>
            <a:ext cx="929575" cy="929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84A728-4194-71BC-95D5-29E52D180F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86" y="2326252"/>
            <a:ext cx="929574" cy="92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31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45F9E9A-5475-4D44-8922-C3CA47DFB87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B4CAFC-DB78-501D-8119-B3791D74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GB" dirty="0"/>
              <a:t>Density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5A789F-058B-B875-C1FF-1EBAEDF87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545" y="807554"/>
            <a:ext cx="3214910" cy="32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52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EA7AF-90AF-0D6E-EA16-EDC3724CE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2EFE317-0310-CD30-9EAE-ACA89CD83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668" y="239874"/>
            <a:ext cx="2031606" cy="934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DD7F6-0DC2-5DCD-0B79-EABA1E64E50D}"/>
              </a:ext>
            </a:extLst>
          </p:cNvPr>
          <p:cNvSpPr txBox="1"/>
          <p:nvPr/>
        </p:nvSpPr>
        <p:spPr>
          <a:xfrm>
            <a:off x="431540" y="4335946"/>
            <a:ext cx="1567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1F288A-DD93-1F6D-4F8E-69E811BC0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GB" dirty="0"/>
              <a:t>Will it float? </a:t>
            </a:r>
          </a:p>
        </p:txBody>
      </p:sp>
      <p:pic>
        <p:nvPicPr>
          <p:cNvPr id="12292" name="Picture 4" descr="Image HD en métal PNG - PNG All | PNG All">
            <a:extLst>
              <a:ext uri="{FF2B5EF4-FFF2-40B4-BE49-F238E27FC236}">
                <a16:creationId xmlns:a16="http://schemas.microsoft.com/office/drawing/2014/main" id="{436CE47C-364E-D430-DBD1-DAE53A2D3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6765" y="1715962"/>
            <a:ext cx="1807030" cy="163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Wood PNG Transparent Images | PNG All">
            <a:extLst>
              <a:ext uri="{FF2B5EF4-FFF2-40B4-BE49-F238E27FC236}">
                <a16:creationId xmlns:a16="http://schemas.microsoft.com/office/drawing/2014/main" id="{3BCB5DB2-AC88-B0BF-4220-80FA7B86B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5886" y="1715962"/>
            <a:ext cx="2052228" cy="166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426B13-C714-8E59-866D-65E5DE36FD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94" b="91452" l="10000" r="90000">
                        <a14:foregroundMark x1="33864" y1="9194" x2="33864" y2="9194"/>
                        <a14:foregroundMark x1="71250" y1="39194" x2="71250" y2="39194"/>
                        <a14:foregroundMark x1="77614" y1="43226" x2="62841" y2="32903"/>
                        <a14:foregroundMark x1="62841" y1="32903" x2="56477" y2="32097"/>
                        <a14:foregroundMark x1="67727" y1="37258" x2="53295" y2="28710"/>
                        <a14:foregroundMark x1="53295" y1="28710" x2="53068" y2="28387"/>
                        <a14:foregroundMark x1="67727" y1="40161" x2="60682" y2="34355"/>
                        <a14:foregroundMark x1="72614" y1="66452" x2="52159" y2="49355"/>
                        <a14:foregroundMark x1="72045" y1="65323" x2="67159" y2="53226"/>
                        <a14:foregroundMark x1="69205" y1="82258" x2="45909" y2="62419"/>
                        <a14:foregroundMark x1="66932" y1="91452" x2="66932" y2="91452"/>
                        <a14:foregroundMark x1="45114" y1="64194" x2="45114" y2="64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1567729"/>
            <a:ext cx="3060340" cy="215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86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EA7AF-90AF-0D6E-EA16-EDC3724CE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2EFE317-0310-CD30-9EAE-ACA89CD83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668" y="239874"/>
            <a:ext cx="2031606" cy="934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DD7F6-0DC2-5DCD-0B79-EABA1E64E50D}"/>
              </a:ext>
            </a:extLst>
          </p:cNvPr>
          <p:cNvSpPr txBox="1"/>
          <p:nvPr/>
        </p:nvSpPr>
        <p:spPr>
          <a:xfrm>
            <a:off x="431540" y="4335946"/>
            <a:ext cx="1567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1F288A-DD93-1F6D-4F8E-69E811BC0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GB" dirty="0"/>
              <a:t>Will it float? </a:t>
            </a:r>
          </a:p>
        </p:txBody>
      </p:sp>
      <p:pic>
        <p:nvPicPr>
          <p:cNvPr id="12292" name="Picture 4" descr="Image HD en métal PNG - PNG All | PNG All">
            <a:extLst>
              <a:ext uri="{FF2B5EF4-FFF2-40B4-BE49-F238E27FC236}">
                <a16:creationId xmlns:a16="http://schemas.microsoft.com/office/drawing/2014/main" id="{436CE47C-364E-D430-DBD1-DAE53A2D3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6765" y="2806284"/>
            <a:ext cx="1807030" cy="163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Wood PNG Transparent Images | PNG All">
            <a:extLst>
              <a:ext uri="{FF2B5EF4-FFF2-40B4-BE49-F238E27FC236}">
                <a16:creationId xmlns:a16="http://schemas.microsoft.com/office/drawing/2014/main" id="{3BCB5DB2-AC88-B0BF-4220-80FA7B86B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5886" y="2806284"/>
            <a:ext cx="2052228" cy="166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426B13-C714-8E59-866D-65E5DE36FD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94" b="91452" l="10000" r="90000">
                        <a14:foregroundMark x1="33864" y1="9194" x2="33864" y2="9194"/>
                        <a14:foregroundMark x1="71250" y1="39194" x2="71250" y2="39194"/>
                        <a14:foregroundMark x1="77614" y1="43226" x2="62841" y2="32903"/>
                        <a14:foregroundMark x1="62841" y1="32903" x2="56477" y2="32097"/>
                        <a14:foregroundMark x1="67727" y1="37258" x2="53295" y2="28710"/>
                        <a14:foregroundMark x1="53295" y1="28710" x2="53068" y2="28387"/>
                        <a14:foregroundMark x1="67727" y1="40161" x2="60682" y2="34355"/>
                        <a14:foregroundMark x1="72614" y1="66452" x2="52159" y2="49355"/>
                        <a14:foregroundMark x1="72045" y1="65323" x2="67159" y2="53226"/>
                        <a14:foregroundMark x1="69205" y1="82258" x2="45909" y2="62419"/>
                        <a14:foregroundMark x1="66932" y1="91452" x2="66932" y2="91452"/>
                        <a14:foregroundMark x1="45114" y1="64194" x2="45114" y2="64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2658051"/>
            <a:ext cx="3060340" cy="21561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FF94D8F-F398-7396-3B59-5171BB2E5CA0}"/>
              </a:ext>
            </a:extLst>
          </p:cNvPr>
          <p:cNvGrpSpPr/>
          <p:nvPr/>
        </p:nvGrpSpPr>
        <p:grpSpPr>
          <a:xfrm>
            <a:off x="642883" y="1023578"/>
            <a:ext cx="7858234" cy="1642528"/>
            <a:chOff x="609351" y="1134745"/>
            <a:chExt cx="7858234" cy="16425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F92A77A-BB27-EBC3-4A87-5C8F63394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5357" y="1208508"/>
              <a:ext cx="2052228" cy="15348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6AE747-2EAA-EEEB-1236-2175B96E6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3977" y="1164543"/>
              <a:ext cx="1890210" cy="16127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1F407E-2C1E-6E91-886F-2EB95F251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351" y="1134745"/>
              <a:ext cx="1993456" cy="1612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9813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45F9E9A-5475-4D44-8922-C3CA47DFB87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B4CAFC-DB78-501D-8119-B3791D74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GB" dirty="0"/>
              <a:t>Buoyancy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FDE9B-68C3-A6CE-5EBA-648486509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517" y="630040"/>
            <a:ext cx="3718966" cy="371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45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07968-445E-39AB-060D-838FBB1E4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893AB-D47C-26CF-16F3-CDDE3EC196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A41556-F52E-4F47-83AA-2721A13C377D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DCC91A-EC66-76A1-0C8C-1114D2C134C0}"/>
              </a:ext>
            </a:extLst>
          </p:cNvPr>
          <p:cNvSpPr txBox="1">
            <a:spLocks/>
          </p:cNvSpPr>
          <p:nvPr/>
        </p:nvSpPr>
        <p:spPr bwMode="auto">
          <a:xfrm>
            <a:off x="609600" y="358379"/>
            <a:ext cx="2895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kern="0" dirty="0">
                <a:solidFill>
                  <a:schemeClr val="tx1"/>
                </a:solidFill>
              </a:rPr>
              <a:t>Buoyancy</a:t>
            </a:r>
            <a:endParaRPr lang="en-GB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3258C4-DCC6-461F-4271-E994F97CB1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"/>
          <a:stretch/>
        </p:blipFill>
        <p:spPr>
          <a:xfrm>
            <a:off x="-5440" y="0"/>
            <a:ext cx="9173713" cy="5200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41A9A-BF83-C787-9877-CF9AD35351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668" y="239874"/>
            <a:ext cx="2031606" cy="9347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F6F8AE-260C-42F2-C1F9-F68BBF536797}"/>
              </a:ext>
            </a:extLst>
          </p:cNvPr>
          <p:cNvSpPr txBox="1"/>
          <p:nvPr/>
        </p:nvSpPr>
        <p:spPr>
          <a:xfrm>
            <a:off x="431540" y="4335946"/>
            <a:ext cx="1567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</a:t>
            </a:r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0409006F-24A4-5E16-4E92-15DDC43F68EB}"/>
              </a:ext>
            </a:extLst>
          </p:cNvPr>
          <p:cNvSpPr/>
          <p:nvPr/>
        </p:nvSpPr>
        <p:spPr bwMode="auto">
          <a:xfrm>
            <a:off x="1403648" y="1275606"/>
            <a:ext cx="418728" cy="2736304"/>
          </a:xfrm>
          <a:prstGeom prst="upArrow">
            <a:avLst>
              <a:gd name="adj1" fmla="val 17818"/>
              <a:gd name="adj2" fmla="val 70688"/>
            </a:avLst>
          </a:prstGeom>
          <a:solidFill>
            <a:srgbClr val="660066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F6792C0F-4A50-9E20-B808-7C98841707B5}"/>
              </a:ext>
            </a:extLst>
          </p:cNvPr>
          <p:cNvSpPr/>
          <p:nvPr/>
        </p:nvSpPr>
        <p:spPr bwMode="auto">
          <a:xfrm rot="10800000">
            <a:off x="7237418" y="1275606"/>
            <a:ext cx="418728" cy="2736304"/>
          </a:xfrm>
          <a:prstGeom prst="upArrow">
            <a:avLst>
              <a:gd name="adj1" fmla="val 17818"/>
              <a:gd name="adj2" fmla="val 70688"/>
            </a:avLst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704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</TotalTime>
  <Words>482</Words>
  <Application>Microsoft Office PowerPoint</Application>
  <PresentationFormat>On-screen Show (16:9)</PresentationFormat>
  <Paragraphs>112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-apple-system</vt:lpstr>
      <vt:lpstr>Arial</vt:lpstr>
      <vt:lpstr>Calibri</vt:lpstr>
      <vt:lpstr>Symbol</vt:lpstr>
      <vt:lpstr>Times New Roman</vt:lpstr>
      <vt:lpstr>Default Design</vt:lpstr>
      <vt:lpstr>PowerPoint Presentation</vt:lpstr>
      <vt:lpstr>Who are we? </vt:lpstr>
      <vt:lpstr>Name – Job Title</vt:lpstr>
      <vt:lpstr>Lesson Plan</vt:lpstr>
      <vt:lpstr>Density </vt:lpstr>
      <vt:lpstr>Will it float? </vt:lpstr>
      <vt:lpstr>Will it float? </vt:lpstr>
      <vt:lpstr>Buoyancy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Ship Building</vt:lpstr>
      <vt:lpstr>Cardboard Boat Challenge! </vt:lpstr>
      <vt:lpstr>Cardboard Boat Challenge!</vt:lpstr>
      <vt:lpstr>Making 3D shapes from 2D shapes</vt:lpstr>
      <vt:lpstr>Information</vt:lpstr>
      <vt:lpstr>Thank you!!!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Schofield</dc:creator>
  <cp:lastModifiedBy>Jordan Curtis</cp:lastModifiedBy>
  <cp:revision>40</cp:revision>
  <dcterms:created xsi:type="dcterms:W3CDTF">2010-08-09T19:04:42Z</dcterms:created>
  <dcterms:modified xsi:type="dcterms:W3CDTF">2025-03-20T12:27:30Z</dcterms:modified>
</cp:coreProperties>
</file>